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8" r:id="rId3"/>
    <p:sldId id="259" r:id="rId4"/>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howGuides="1">
      <p:cViewPr varScale="1">
        <p:scale>
          <a:sx n="87" d="100"/>
          <a:sy n="87" d="100"/>
        </p:scale>
        <p:origin x="-756"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eg>
</file>

<file path=ppt/media/image2.jpeg>
</file>

<file path=ppt/media/image3.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CB230EA1-0705-4EF8-A0B0-D51C90CB78AC}" type="datetimeFigureOut">
              <a:rPr lang="en-US" smtClean="0"/>
              <a:t>5/4/2015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137966044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230EA1-0705-4EF8-A0B0-D51C90CB78AC}" type="datetimeFigureOut">
              <a:rPr lang="en-US" smtClean="0"/>
              <a:t>5/4/2015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185100621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230EA1-0705-4EF8-A0B0-D51C90CB78AC}" type="datetimeFigureOut">
              <a:rPr lang="en-US" smtClean="0"/>
              <a:t>5/4/2015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140444322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B230EA1-0705-4EF8-A0B0-D51C90CB78AC}" type="datetimeFigureOut">
              <a:rPr lang="en-US" smtClean="0"/>
              <a:t>5/4/2015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235746933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B230EA1-0705-4EF8-A0B0-D51C90CB78AC}" type="datetimeFigureOut">
              <a:rPr lang="en-US" smtClean="0"/>
              <a:t>5/4/2015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422253254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B230EA1-0705-4EF8-A0B0-D51C90CB78AC}" type="datetimeFigureOut">
              <a:rPr lang="en-US" smtClean="0"/>
              <a:t>5/4/2015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897445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B230EA1-0705-4EF8-A0B0-D51C90CB78AC}" type="datetimeFigureOut">
              <a:rPr lang="en-US" smtClean="0"/>
              <a:t>5/4/2015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18060525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B230EA1-0705-4EF8-A0B0-D51C90CB78AC}" type="datetimeFigureOut">
              <a:rPr lang="en-US" smtClean="0"/>
              <a:t>5/4/2015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4818902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B230EA1-0705-4EF8-A0B0-D51C90CB78AC}" type="datetimeFigureOut">
              <a:rPr lang="en-US" smtClean="0"/>
              <a:t>5/4/2015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8696748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B230EA1-0705-4EF8-A0B0-D51C90CB78AC}" type="datetimeFigureOut">
              <a:rPr lang="en-US" smtClean="0"/>
              <a:t>5/4/2015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71039922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B230EA1-0705-4EF8-A0B0-D51C90CB78AC}" type="datetimeFigureOut">
              <a:rPr lang="en-US" smtClean="0"/>
              <a:t>5/4/2015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BBACB17-8528-4934-83FF-7DAB0EC57D0C}" type="slidenum">
              <a:rPr lang="en-US" smtClean="0"/>
              <a:t>‹#›</a:t>
            </a:fld>
            <a:endParaRPr lang="en-US"/>
          </a:p>
        </p:txBody>
      </p:sp>
    </p:spTree>
    <p:extLst>
      <p:ext uri="{BB962C8B-B14F-4D97-AF65-F5344CB8AC3E}">
        <p14:creationId xmlns:p14="http://schemas.microsoft.com/office/powerpoint/2010/main" val="69580138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B230EA1-0705-4EF8-A0B0-D51C90CB78AC}" type="datetimeFigureOut">
              <a:rPr lang="en-US" smtClean="0"/>
              <a:t>5/4/2015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BBACB17-8528-4934-83FF-7DAB0EC57D0C}" type="slidenum">
              <a:rPr lang="en-US" smtClean="0"/>
              <a:t>‹#›</a:t>
            </a:fld>
            <a:endParaRPr lang="en-US"/>
          </a:p>
        </p:txBody>
      </p:sp>
    </p:spTree>
    <p:extLst>
      <p:ext uri="{BB962C8B-B14F-4D97-AF65-F5344CB8AC3E}">
        <p14:creationId xmlns:p14="http://schemas.microsoft.com/office/powerpoint/2010/main" val="161288179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8" name="Picture 4" descr="G:\temp\gismanual\boston_metro\work_pbc\union_square_sm\views\union_square.jpg"/>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207490" y="762000"/>
            <a:ext cx="6195786" cy="4347369"/>
          </a:xfrm>
          <a:prstGeom prst="rect">
            <a:avLst/>
          </a:prstGeom>
          <a:noFill/>
          <a:extLst>
            <a:ext uri="{909E8E84-426E-40DD-AFC4-6F175D3DCCD1}">
              <a14:hiddenFill xmlns:a14="http://schemas.microsoft.com/office/drawing/2010/main">
                <a:solidFill>
                  <a:srgbClr val="FFFFFF"/>
                </a:solidFill>
              </a14:hiddenFill>
            </a:ext>
          </a:extLst>
        </p:spPr>
      </p:pic>
      <p:cxnSp>
        <p:nvCxnSpPr>
          <p:cNvPr id="14" name="Straight Connector 13"/>
          <p:cNvCxnSpPr/>
          <p:nvPr/>
        </p:nvCxnSpPr>
        <p:spPr>
          <a:xfrm flipH="1">
            <a:off x="4267200" y="3135086"/>
            <a:ext cx="3124200" cy="0"/>
          </a:xfrm>
          <a:prstGeom prst="line">
            <a:avLst/>
          </a:prstGeom>
          <a:ln w="25400">
            <a:solidFill>
              <a:schemeClr val="tx1"/>
            </a:solidFill>
            <a:headEnd type="none"/>
            <a:tailEnd type="oval"/>
          </a:ln>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flipH="1">
            <a:off x="4845147" y="2438400"/>
            <a:ext cx="2315263" cy="0"/>
          </a:xfrm>
          <a:prstGeom prst="line">
            <a:avLst/>
          </a:prstGeom>
          <a:ln w="25400">
            <a:solidFill>
              <a:schemeClr val="tx1"/>
            </a:solidFill>
            <a:headEnd type="none"/>
            <a:tailEnd type="oval"/>
          </a:ln>
        </p:spPr>
        <p:style>
          <a:lnRef idx="1">
            <a:schemeClr val="accent1"/>
          </a:lnRef>
          <a:fillRef idx="0">
            <a:schemeClr val="accent1"/>
          </a:fillRef>
          <a:effectRef idx="0">
            <a:schemeClr val="accent1"/>
          </a:effectRef>
          <a:fontRef idx="minor">
            <a:schemeClr val="tx1"/>
          </a:fontRef>
        </p:style>
      </p:cxnSp>
      <p:sp>
        <p:nvSpPr>
          <p:cNvPr id="19" name="TextBox 18"/>
          <p:cNvSpPr txBox="1"/>
          <p:nvPr/>
        </p:nvSpPr>
        <p:spPr>
          <a:xfrm>
            <a:off x="7178915" y="2176790"/>
            <a:ext cx="988732" cy="307777"/>
          </a:xfrm>
          <a:prstGeom prst="rect">
            <a:avLst/>
          </a:prstGeom>
          <a:noFill/>
        </p:spPr>
        <p:txBody>
          <a:bodyPr wrap="none" rtlCol="0">
            <a:spAutoFit/>
          </a:bodyPr>
          <a:lstStyle/>
          <a:p>
            <a:r>
              <a:rPr lang="en-US" sz="1400" b="1" dirty="0" smtClean="0"/>
              <a:t>View Point</a:t>
            </a:r>
            <a:endParaRPr lang="en-US" sz="1400" b="1" dirty="0"/>
          </a:p>
        </p:txBody>
      </p:sp>
      <p:sp>
        <p:nvSpPr>
          <p:cNvPr id="21" name="TextBox 20"/>
          <p:cNvSpPr txBox="1"/>
          <p:nvPr/>
        </p:nvSpPr>
        <p:spPr>
          <a:xfrm>
            <a:off x="7466365" y="2906486"/>
            <a:ext cx="1395831" cy="307777"/>
          </a:xfrm>
          <a:prstGeom prst="rect">
            <a:avLst/>
          </a:prstGeom>
          <a:noFill/>
        </p:spPr>
        <p:txBody>
          <a:bodyPr wrap="none" rtlCol="0">
            <a:spAutoFit/>
          </a:bodyPr>
          <a:lstStyle/>
          <a:p>
            <a:r>
              <a:rPr lang="en-US" sz="1400" b="1" dirty="0" smtClean="0"/>
              <a:t>Proposed T Stop</a:t>
            </a:r>
            <a:endParaRPr lang="en-US" sz="1400" b="1" dirty="0"/>
          </a:p>
        </p:txBody>
      </p:sp>
      <p:cxnSp>
        <p:nvCxnSpPr>
          <p:cNvPr id="22" name="Straight Connector 21"/>
          <p:cNvCxnSpPr/>
          <p:nvPr/>
        </p:nvCxnSpPr>
        <p:spPr>
          <a:xfrm>
            <a:off x="3657600" y="1537863"/>
            <a:ext cx="0" cy="682823"/>
          </a:xfrm>
          <a:prstGeom prst="line">
            <a:avLst/>
          </a:prstGeom>
          <a:ln w="25400">
            <a:solidFill>
              <a:schemeClr val="tx1"/>
            </a:solidFill>
            <a:headEnd type="none"/>
            <a:tailEnd type="oval"/>
          </a:ln>
        </p:spPr>
        <p:style>
          <a:lnRef idx="1">
            <a:schemeClr val="accent1"/>
          </a:lnRef>
          <a:fillRef idx="0">
            <a:schemeClr val="accent1"/>
          </a:fillRef>
          <a:effectRef idx="0">
            <a:schemeClr val="accent1"/>
          </a:effectRef>
          <a:fontRef idx="minor">
            <a:schemeClr val="tx1"/>
          </a:fontRef>
        </p:style>
      </p:cxnSp>
      <p:sp>
        <p:nvSpPr>
          <p:cNvPr id="24" name="TextBox 23"/>
          <p:cNvSpPr txBox="1"/>
          <p:nvPr/>
        </p:nvSpPr>
        <p:spPr>
          <a:xfrm>
            <a:off x="3652576" y="1230086"/>
            <a:ext cx="1192571" cy="307777"/>
          </a:xfrm>
          <a:prstGeom prst="rect">
            <a:avLst/>
          </a:prstGeom>
          <a:noFill/>
        </p:spPr>
        <p:txBody>
          <a:bodyPr wrap="none" rtlCol="0">
            <a:spAutoFit/>
          </a:bodyPr>
          <a:lstStyle/>
          <a:p>
            <a:r>
              <a:rPr lang="en-US" sz="1400" b="1" dirty="0" smtClean="0"/>
              <a:t>Union Square</a:t>
            </a:r>
            <a:endParaRPr lang="en-US" sz="1400" b="1" dirty="0"/>
          </a:p>
        </p:txBody>
      </p:sp>
      <p:sp>
        <p:nvSpPr>
          <p:cNvPr id="31" name="TextBox 30"/>
          <p:cNvSpPr txBox="1"/>
          <p:nvPr/>
        </p:nvSpPr>
        <p:spPr>
          <a:xfrm>
            <a:off x="1435115" y="577334"/>
            <a:ext cx="6906554" cy="461665"/>
          </a:xfrm>
          <a:prstGeom prst="rect">
            <a:avLst/>
          </a:prstGeom>
          <a:noFill/>
        </p:spPr>
        <p:txBody>
          <a:bodyPr wrap="square" rtlCol="0">
            <a:spAutoFit/>
          </a:bodyPr>
          <a:lstStyle/>
          <a:p>
            <a:r>
              <a:rPr lang="en-US" sz="2400" b="1" dirty="0" smtClean="0"/>
              <a:t>Green Line Extension Alternatives for Union Square</a:t>
            </a:r>
            <a:endParaRPr lang="en-US" sz="2400" b="1" dirty="0"/>
          </a:p>
        </p:txBody>
      </p:sp>
      <p:sp>
        <p:nvSpPr>
          <p:cNvPr id="1024" name="TextBox 1023"/>
          <p:cNvSpPr txBox="1"/>
          <p:nvPr/>
        </p:nvSpPr>
        <p:spPr>
          <a:xfrm>
            <a:off x="1155163" y="4370705"/>
            <a:ext cx="6324600" cy="1754326"/>
          </a:xfrm>
          <a:prstGeom prst="rect">
            <a:avLst/>
          </a:prstGeom>
          <a:noFill/>
        </p:spPr>
        <p:txBody>
          <a:bodyPr wrap="square" rtlCol="0">
            <a:spAutoFit/>
          </a:bodyPr>
          <a:lstStyle/>
          <a:p>
            <a:r>
              <a:rPr lang="en-US" dirty="0" smtClean="0"/>
              <a:t>The next few slides evaluate the visibility of a T Stop placed at the new green line stop near the railroad tracks where they cross Prospect Street.  The buildings shown in Red are slated to be demolished.  This model will be helpful in </a:t>
            </a:r>
            <a:r>
              <a:rPr lang="en-US" dirty="0" err="1" smtClean="0"/>
              <a:t>evauating</a:t>
            </a:r>
            <a:r>
              <a:rPr lang="en-US" dirty="0" smtClean="0"/>
              <a:t> design proposals that maintain visibility of the T sign for Somerville Avenue and </a:t>
            </a:r>
            <a:endParaRPr lang="en-US" dirty="0" smtClean="0"/>
          </a:p>
        </p:txBody>
      </p:sp>
      <p:sp>
        <p:nvSpPr>
          <p:cNvPr id="12" name="TextBox 11"/>
          <p:cNvSpPr txBox="1"/>
          <p:nvPr/>
        </p:nvSpPr>
        <p:spPr>
          <a:xfrm>
            <a:off x="1207490" y="5906869"/>
            <a:ext cx="6272273" cy="830997"/>
          </a:xfrm>
          <a:prstGeom prst="rect">
            <a:avLst/>
          </a:prstGeom>
          <a:noFill/>
        </p:spPr>
        <p:txBody>
          <a:bodyPr wrap="square" rtlCol="0">
            <a:spAutoFit/>
          </a:bodyPr>
          <a:lstStyle/>
          <a:p>
            <a:pPr algn="r"/>
            <a:r>
              <a:rPr lang="en-US" sz="1200" dirty="0" smtClean="0"/>
              <a:t>Paul Cote, for DME2016, April 16 2014</a:t>
            </a:r>
          </a:p>
          <a:p>
            <a:pPr algn="r"/>
            <a:r>
              <a:rPr lang="en-US" sz="1200" dirty="0" smtClean="0"/>
              <a:t>Building Data: </a:t>
            </a:r>
            <a:r>
              <a:rPr lang="en-US" sz="1200" dirty="0" err="1" smtClean="0"/>
              <a:t>MassGIS</a:t>
            </a:r>
            <a:r>
              <a:rPr lang="en-US" sz="1200" dirty="0" smtClean="0"/>
              <a:t> </a:t>
            </a:r>
            <a:r>
              <a:rPr lang="en-US" sz="1200" dirty="0" smtClean="0"/>
              <a:t>2002</a:t>
            </a:r>
          </a:p>
          <a:p>
            <a:pPr algn="r"/>
            <a:r>
              <a:rPr lang="en-US" sz="1200" dirty="0" smtClean="0"/>
              <a:t>Elevation Data: USGS 1/3 Arc Second</a:t>
            </a:r>
            <a:endParaRPr lang="en-US" sz="1200" dirty="0" smtClean="0"/>
          </a:p>
          <a:p>
            <a:pPr algn="r"/>
            <a:r>
              <a:rPr lang="en-US" sz="1200" dirty="0" smtClean="0"/>
              <a:t>Roads: City of Somerville, 2012</a:t>
            </a:r>
            <a:endParaRPr lang="en-US" sz="1200" dirty="0"/>
          </a:p>
        </p:txBody>
      </p:sp>
    </p:spTree>
    <p:extLst>
      <p:ext uri="{BB962C8B-B14F-4D97-AF65-F5344CB8AC3E}">
        <p14:creationId xmlns:p14="http://schemas.microsoft.com/office/powerpoint/2010/main" val="71626850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30" name="Picture 6" descr="C:\temp\gismanual\unionsquare_3d\ppt\on_corner_before.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1066800" y="857906"/>
            <a:ext cx="5943375" cy="3891819"/>
          </a:xfrm>
          <a:prstGeom prst="rect">
            <a:avLst/>
          </a:prstGeom>
          <a:noFill/>
          <a:extLst>
            <a:ext uri="{909E8E84-426E-40DD-AFC4-6F175D3DCCD1}">
              <a14:hiddenFill xmlns:a14="http://schemas.microsoft.com/office/drawing/2010/main">
                <a:solidFill>
                  <a:srgbClr val="FFFFFF"/>
                </a:solidFill>
              </a14:hiddenFill>
            </a:ext>
          </a:extLst>
        </p:spPr>
      </p:pic>
      <p:cxnSp>
        <p:nvCxnSpPr>
          <p:cNvPr id="14" name="Straight Connector 13"/>
          <p:cNvCxnSpPr>
            <a:stCxn id="19" idx="1"/>
          </p:cNvCxnSpPr>
          <p:nvPr/>
        </p:nvCxnSpPr>
        <p:spPr>
          <a:xfrm flipH="1">
            <a:off x="4014691" y="4081790"/>
            <a:ext cx="3118006" cy="20709"/>
          </a:xfrm>
          <a:prstGeom prst="line">
            <a:avLst/>
          </a:prstGeom>
          <a:ln w="25400">
            <a:solidFill>
              <a:schemeClr val="tx1"/>
            </a:solidFill>
            <a:headEnd type="none"/>
            <a:tailEnd type="oval"/>
          </a:ln>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flipH="1">
            <a:off x="3962400" y="2286000"/>
            <a:ext cx="3181183" cy="0"/>
          </a:xfrm>
          <a:prstGeom prst="line">
            <a:avLst/>
          </a:prstGeom>
          <a:ln w="25400">
            <a:solidFill>
              <a:schemeClr val="tx1"/>
            </a:solidFill>
            <a:headEnd type="none"/>
            <a:tailEnd type="oval"/>
          </a:ln>
        </p:spPr>
        <p:style>
          <a:lnRef idx="1">
            <a:schemeClr val="accent1"/>
          </a:lnRef>
          <a:fillRef idx="0">
            <a:schemeClr val="accent1"/>
          </a:fillRef>
          <a:effectRef idx="0">
            <a:schemeClr val="accent1"/>
          </a:effectRef>
          <a:fontRef idx="minor">
            <a:schemeClr val="tx1"/>
          </a:fontRef>
        </p:style>
      </p:cxnSp>
      <p:sp>
        <p:nvSpPr>
          <p:cNvPr id="19" name="TextBox 18"/>
          <p:cNvSpPr txBox="1"/>
          <p:nvPr/>
        </p:nvSpPr>
        <p:spPr>
          <a:xfrm>
            <a:off x="7132697" y="3820180"/>
            <a:ext cx="1711109" cy="523220"/>
          </a:xfrm>
          <a:prstGeom prst="rect">
            <a:avLst/>
          </a:prstGeom>
          <a:noFill/>
        </p:spPr>
        <p:txBody>
          <a:bodyPr wrap="none" rtlCol="0">
            <a:spAutoFit/>
          </a:bodyPr>
          <a:lstStyle/>
          <a:p>
            <a:r>
              <a:rPr lang="en-US" sz="1400" b="1" dirty="0" smtClean="0"/>
              <a:t>Corner of Prospect  </a:t>
            </a:r>
            <a:br>
              <a:rPr lang="en-US" sz="1400" b="1" dirty="0" smtClean="0"/>
            </a:br>
            <a:r>
              <a:rPr lang="en-US" sz="1400" b="1" dirty="0" smtClean="0"/>
              <a:t>and Somerville Ave</a:t>
            </a:r>
            <a:endParaRPr lang="en-US" sz="1400" b="1" dirty="0" smtClean="0"/>
          </a:p>
        </p:txBody>
      </p:sp>
      <p:sp>
        <p:nvSpPr>
          <p:cNvPr id="21" name="TextBox 20"/>
          <p:cNvSpPr txBox="1"/>
          <p:nvPr/>
        </p:nvSpPr>
        <p:spPr>
          <a:xfrm>
            <a:off x="7143583" y="1981200"/>
            <a:ext cx="1306640" cy="523220"/>
          </a:xfrm>
          <a:prstGeom prst="rect">
            <a:avLst/>
          </a:prstGeom>
          <a:noFill/>
        </p:spPr>
        <p:txBody>
          <a:bodyPr wrap="none" rtlCol="0">
            <a:spAutoFit/>
          </a:bodyPr>
          <a:lstStyle/>
          <a:p>
            <a:r>
              <a:rPr lang="en-US" sz="1400" b="1" dirty="0" smtClean="0"/>
              <a:t>Buildings </a:t>
            </a:r>
            <a:br>
              <a:rPr lang="en-US" sz="1400" b="1" dirty="0" smtClean="0"/>
            </a:br>
            <a:r>
              <a:rPr lang="en-US" sz="1400" b="1" dirty="0" smtClean="0"/>
              <a:t>to be Removed</a:t>
            </a:r>
            <a:endParaRPr lang="en-US" sz="1400" b="1" dirty="0"/>
          </a:p>
        </p:txBody>
      </p:sp>
      <p:sp>
        <p:nvSpPr>
          <p:cNvPr id="31" name="TextBox 30"/>
          <p:cNvSpPr txBox="1"/>
          <p:nvPr/>
        </p:nvSpPr>
        <p:spPr>
          <a:xfrm>
            <a:off x="890349" y="304800"/>
            <a:ext cx="6906554" cy="461665"/>
          </a:xfrm>
          <a:prstGeom prst="rect">
            <a:avLst/>
          </a:prstGeom>
          <a:noFill/>
        </p:spPr>
        <p:txBody>
          <a:bodyPr wrap="square" rtlCol="0">
            <a:spAutoFit/>
          </a:bodyPr>
          <a:lstStyle/>
          <a:p>
            <a:r>
              <a:rPr lang="en-US" sz="2400" b="1" dirty="0" smtClean="0"/>
              <a:t>Visibility of T Sign Before Removal of Buildings</a:t>
            </a:r>
            <a:endParaRPr lang="en-US" sz="2400" b="1" dirty="0"/>
          </a:p>
        </p:txBody>
      </p:sp>
      <p:sp>
        <p:nvSpPr>
          <p:cNvPr id="1024" name="TextBox 1023"/>
          <p:cNvSpPr txBox="1"/>
          <p:nvPr/>
        </p:nvSpPr>
        <p:spPr>
          <a:xfrm>
            <a:off x="1168173" y="4737902"/>
            <a:ext cx="6324600" cy="1200329"/>
          </a:xfrm>
          <a:prstGeom prst="rect">
            <a:avLst/>
          </a:prstGeom>
          <a:noFill/>
        </p:spPr>
        <p:txBody>
          <a:bodyPr wrap="square" rtlCol="0">
            <a:spAutoFit/>
          </a:bodyPr>
          <a:lstStyle/>
          <a:p>
            <a:r>
              <a:rPr lang="en-US" dirty="0" smtClean="0"/>
              <a:t>This rendering shows an estimate of the visibility of the T Sign from the corner of Prospect Street and Somerville Avenue near Ricky’s </a:t>
            </a:r>
            <a:r>
              <a:rPr lang="en-US" dirty="0" err="1" smtClean="0"/>
              <a:t>Flowere</a:t>
            </a:r>
            <a:r>
              <a:rPr lang="en-US" dirty="0" smtClean="0"/>
              <a:t> Market. This view simulates the visibility before the removal of the existing buildings.</a:t>
            </a:r>
            <a:endParaRPr lang="en-US" dirty="0" smtClean="0"/>
          </a:p>
        </p:txBody>
      </p:sp>
      <p:sp>
        <p:nvSpPr>
          <p:cNvPr id="1025" name="TextBox 1024"/>
          <p:cNvSpPr txBox="1"/>
          <p:nvPr/>
        </p:nvSpPr>
        <p:spPr>
          <a:xfrm>
            <a:off x="1207490" y="5906869"/>
            <a:ext cx="6272273" cy="830997"/>
          </a:xfrm>
          <a:prstGeom prst="rect">
            <a:avLst/>
          </a:prstGeom>
          <a:noFill/>
        </p:spPr>
        <p:txBody>
          <a:bodyPr wrap="square" rtlCol="0">
            <a:spAutoFit/>
          </a:bodyPr>
          <a:lstStyle/>
          <a:p>
            <a:pPr algn="r"/>
            <a:r>
              <a:rPr lang="en-US" sz="1200" dirty="0" smtClean="0"/>
              <a:t>Paul Cote, for DME2016, April 16 2014</a:t>
            </a:r>
          </a:p>
          <a:p>
            <a:pPr algn="r"/>
            <a:r>
              <a:rPr lang="en-US" sz="1200" dirty="0" smtClean="0"/>
              <a:t>Building Data: </a:t>
            </a:r>
            <a:r>
              <a:rPr lang="en-US" sz="1200" dirty="0" err="1" smtClean="0"/>
              <a:t>MassGIS</a:t>
            </a:r>
            <a:r>
              <a:rPr lang="en-US" sz="1200" dirty="0" smtClean="0"/>
              <a:t> </a:t>
            </a:r>
            <a:r>
              <a:rPr lang="en-US" sz="1200" dirty="0" smtClean="0"/>
              <a:t>2002</a:t>
            </a:r>
          </a:p>
          <a:p>
            <a:pPr algn="r"/>
            <a:r>
              <a:rPr lang="en-US" sz="1200" dirty="0" smtClean="0"/>
              <a:t>Elevation Data: USGS 1/3 Arc Second</a:t>
            </a:r>
            <a:endParaRPr lang="en-US" sz="1200" dirty="0" smtClean="0"/>
          </a:p>
          <a:p>
            <a:pPr algn="r"/>
            <a:r>
              <a:rPr lang="en-US" sz="1200" dirty="0" smtClean="0"/>
              <a:t>Roads: City of Somerville, 2012</a:t>
            </a:r>
            <a:endParaRPr lang="en-US" sz="1200" dirty="0"/>
          </a:p>
        </p:txBody>
      </p:sp>
    </p:spTree>
    <p:extLst>
      <p:ext uri="{BB962C8B-B14F-4D97-AF65-F5344CB8AC3E}">
        <p14:creationId xmlns:p14="http://schemas.microsoft.com/office/powerpoint/2010/main" val="1649323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4" descr="C:\temp\gismanual\unionsquare_3d\ppt\on_corner_after.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1207490" y="777005"/>
            <a:ext cx="5955310" cy="3899633"/>
          </a:xfrm>
          <a:prstGeom prst="rect">
            <a:avLst/>
          </a:prstGeom>
          <a:noFill/>
          <a:extLst>
            <a:ext uri="{909E8E84-426E-40DD-AFC4-6F175D3DCCD1}">
              <a14:hiddenFill xmlns:a14="http://schemas.microsoft.com/office/drawing/2010/main">
                <a:solidFill>
                  <a:srgbClr val="FFFFFF"/>
                </a:solidFill>
              </a14:hiddenFill>
            </a:ext>
          </a:extLst>
        </p:spPr>
      </p:pic>
      <p:cxnSp>
        <p:nvCxnSpPr>
          <p:cNvPr id="14" name="Straight Connector 13"/>
          <p:cNvCxnSpPr>
            <a:stCxn id="19" idx="1"/>
          </p:cNvCxnSpPr>
          <p:nvPr/>
        </p:nvCxnSpPr>
        <p:spPr>
          <a:xfrm flipH="1">
            <a:off x="4014690" y="4081084"/>
            <a:ext cx="3300510" cy="21415"/>
          </a:xfrm>
          <a:prstGeom prst="line">
            <a:avLst/>
          </a:prstGeom>
          <a:ln w="25400">
            <a:solidFill>
              <a:schemeClr val="tx1"/>
            </a:solidFill>
            <a:headEnd type="none"/>
            <a:tailEnd type="oval"/>
          </a:ln>
        </p:spPr>
        <p:style>
          <a:lnRef idx="1">
            <a:schemeClr val="accent1"/>
          </a:lnRef>
          <a:fillRef idx="0">
            <a:schemeClr val="accent1"/>
          </a:fillRef>
          <a:effectRef idx="0">
            <a:schemeClr val="accent1"/>
          </a:effectRef>
          <a:fontRef idx="minor">
            <a:schemeClr val="tx1"/>
          </a:fontRef>
        </p:style>
      </p:cxnSp>
      <p:cxnSp>
        <p:nvCxnSpPr>
          <p:cNvPr id="18" name="Straight Connector 17"/>
          <p:cNvCxnSpPr/>
          <p:nvPr/>
        </p:nvCxnSpPr>
        <p:spPr>
          <a:xfrm flipH="1" flipV="1">
            <a:off x="4648200" y="2343866"/>
            <a:ext cx="2667000" cy="18334"/>
          </a:xfrm>
          <a:prstGeom prst="line">
            <a:avLst/>
          </a:prstGeom>
          <a:ln w="25400">
            <a:solidFill>
              <a:schemeClr val="tx1"/>
            </a:solidFill>
            <a:headEnd type="none"/>
            <a:tailEnd type="oval"/>
          </a:ln>
        </p:spPr>
        <p:style>
          <a:lnRef idx="1">
            <a:schemeClr val="accent1"/>
          </a:lnRef>
          <a:fillRef idx="0">
            <a:schemeClr val="accent1"/>
          </a:fillRef>
          <a:effectRef idx="0">
            <a:schemeClr val="accent1"/>
          </a:effectRef>
          <a:fontRef idx="minor">
            <a:schemeClr val="tx1"/>
          </a:fontRef>
        </p:style>
      </p:cxnSp>
      <p:sp>
        <p:nvSpPr>
          <p:cNvPr id="19" name="TextBox 18"/>
          <p:cNvSpPr txBox="1"/>
          <p:nvPr/>
        </p:nvSpPr>
        <p:spPr>
          <a:xfrm>
            <a:off x="7315200" y="3819474"/>
            <a:ext cx="1614929" cy="523220"/>
          </a:xfrm>
          <a:prstGeom prst="rect">
            <a:avLst/>
          </a:prstGeom>
          <a:noFill/>
        </p:spPr>
        <p:txBody>
          <a:bodyPr wrap="none" rtlCol="0">
            <a:spAutoFit/>
          </a:bodyPr>
          <a:lstStyle/>
          <a:p>
            <a:r>
              <a:rPr lang="en-US" sz="1400" b="1" dirty="0" smtClean="0"/>
              <a:t>Corner of Prospect </a:t>
            </a:r>
            <a:br>
              <a:rPr lang="en-US" sz="1400" b="1" dirty="0" smtClean="0"/>
            </a:br>
            <a:r>
              <a:rPr lang="en-US" sz="1400" b="1" dirty="0" smtClean="0"/>
              <a:t>and Somerville Av</a:t>
            </a:r>
            <a:endParaRPr lang="en-US" sz="1400" b="1" dirty="0" smtClean="0"/>
          </a:p>
        </p:txBody>
      </p:sp>
      <p:sp>
        <p:nvSpPr>
          <p:cNvPr id="21" name="TextBox 20"/>
          <p:cNvSpPr txBox="1"/>
          <p:nvPr/>
        </p:nvSpPr>
        <p:spPr>
          <a:xfrm>
            <a:off x="7395473" y="2205734"/>
            <a:ext cx="1062727" cy="307777"/>
          </a:xfrm>
          <a:prstGeom prst="rect">
            <a:avLst/>
          </a:prstGeom>
          <a:noFill/>
        </p:spPr>
        <p:txBody>
          <a:bodyPr wrap="none" rtlCol="0">
            <a:spAutoFit/>
          </a:bodyPr>
          <a:lstStyle/>
          <a:p>
            <a:r>
              <a:rPr lang="en-US" sz="1400" b="1" dirty="0" smtClean="0"/>
              <a:t>Trolley Stop</a:t>
            </a:r>
            <a:endParaRPr lang="en-US" sz="1400" b="1" dirty="0"/>
          </a:p>
        </p:txBody>
      </p:sp>
      <p:sp>
        <p:nvSpPr>
          <p:cNvPr id="31" name="TextBox 30"/>
          <p:cNvSpPr txBox="1"/>
          <p:nvPr/>
        </p:nvSpPr>
        <p:spPr>
          <a:xfrm>
            <a:off x="1551646" y="304800"/>
            <a:ext cx="6906554" cy="461665"/>
          </a:xfrm>
          <a:prstGeom prst="rect">
            <a:avLst/>
          </a:prstGeom>
          <a:noFill/>
        </p:spPr>
        <p:txBody>
          <a:bodyPr wrap="square" rtlCol="0">
            <a:spAutoFit/>
          </a:bodyPr>
          <a:lstStyle/>
          <a:p>
            <a:r>
              <a:rPr lang="en-US" sz="2400" b="1" dirty="0" smtClean="0"/>
              <a:t>Visibility of T Sign After Demolition</a:t>
            </a:r>
            <a:endParaRPr lang="en-US" sz="2400" b="1" dirty="0"/>
          </a:p>
        </p:txBody>
      </p:sp>
      <p:sp>
        <p:nvSpPr>
          <p:cNvPr id="1024" name="TextBox 1023"/>
          <p:cNvSpPr txBox="1"/>
          <p:nvPr/>
        </p:nvSpPr>
        <p:spPr>
          <a:xfrm>
            <a:off x="1168173" y="4737902"/>
            <a:ext cx="6324600" cy="1200329"/>
          </a:xfrm>
          <a:prstGeom prst="rect">
            <a:avLst/>
          </a:prstGeom>
          <a:noFill/>
        </p:spPr>
        <p:txBody>
          <a:bodyPr wrap="square" rtlCol="0">
            <a:spAutoFit/>
          </a:bodyPr>
          <a:lstStyle/>
          <a:p>
            <a:r>
              <a:rPr lang="en-US" dirty="0" smtClean="0"/>
              <a:t>This rendering shows an estimate of the visibility of the T Sign from the corner of Prospect Street and Somerville Avenue near Ricky’s Flower Market. This view simulates the visibility after the removal of the existing buildings.</a:t>
            </a:r>
            <a:endParaRPr lang="en-US" dirty="0" smtClean="0"/>
          </a:p>
        </p:txBody>
      </p:sp>
      <p:sp>
        <p:nvSpPr>
          <p:cNvPr id="10" name="TextBox 9"/>
          <p:cNvSpPr txBox="1"/>
          <p:nvPr/>
        </p:nvSpPr>
        <p:spPr>
          <a:xfrm>
            <a:off x="1207490" y="5906869"/>
            <a:ext cx="6272273" cy="830997"/>
          </a:xfrm>
          <a:prstGeom prst="rect">
            <a:avLst/>
          </a:prstGeom>
          <a:noFill/>
        </p:spPr>
        <p:txBody>
          <a:bodyPr wrap="square" rtlCol="0">
            <a:spAutoFit/>
          </a:bodyPr>
          <a:lstStyle/>
          <a:p>
            <a:pPr algn="r"/>
            <a:r>
              <a:rPr lang="en-US" sz="1200" dirty="0" smtClean="0"/>
              <a:t>Paul Cote, for DME2016, April 16 2014</a:t>
            </a:r>
          </a:p>
          <a:p>
            <a:pPr algn="r"/>
            <a:r>
              <a:rPr lang="en-US" sz="1200" dirty="0" smtClean="0"/>
              <a:t>Building Data: </a:t>
            </a:r>
            <a:r>
              <a:rPr lang="en-US" sz="1200" dirty="0" err="1" smtClean="0"/>
              <a:t>MassGIS</a:t>
            </a:r>
            <a:r>
              <a:rPr lang="en-US" sz="1200" dirty="0" smtClean="0"/>
              <a:t> </a:t>
            </a:r>
            <a:r>
              <a:rPr lang="en-US" sz="1200" dirty="0" smtClean="0"/>
              <a:t>2002</a:t>
            </a:r>
          </a:p>
          <a:p>
            <a:pPr algn="r"/>
            <a:r>
              <a:rPr lang="en-US" sz="1200" dirty="0" smtClean="0"/>
              <a:t>Elevation Data: USGS 1/3 Arc Second</a:t>
            </a:r>
            <a:endParaRPr lang="en-US" sz="1200" dirty="0" smtClean="0"/>
          </a:p>
          <a:p>
            <a:pPr algn="r"/>
            <a:r>
              <a:rPr lang="en-US" sz="1200" dirty="0" smtClean="0"/>
              <a:t>Roads: City of Somerville, 2012</a:t>
            </a:r>
            <a:endParaRPr lang="en-US" sz="1200" dirty="0"/>
          </a:p>
        </p:txBody>
      </p:sp>
    </p:spTree>
    <p:extLst>
      <p:ext uri="{BB962C8B-B14F-4D97-AF65-F5344CB8AC3E}">
        <p14:creationId xmlns:p14="http://schemas.microsoft.com/office/powerpoint/2010/main" val="161679487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12495</TotalTime>
  <Words>258</Words>
  <Application>Microsoft Office PowerPoint</Application>
  <PresentationFormat>On-screen Show (4:3)</PresentationFormat>
  <Paragraphs>25</Paragraphs>
  <Slides>3</Slides>
  <Notes>0</Notes>
  <HiddenSlides>0</HiddenSlides>
  <MMClips>0</MMClips>
  <ScaleCrop>false</ScaleCrop>
  <HeadingPairs>
    <vt:vector size="4" baseType="variant">
      <vt:variant>
        <vt:lpstr>Theme</vt:lpstr>
      </vt:variant>
      <vt:variant>
        <vt:i4>1</vt:i4>
      </vt:variant>
      <vt:variant>
        <vt:lpstr>Slide Titles</vt:lpstr>
      </vt:variant>
      <vt:variant>
        <vt:i4>3</vt:i4>
      </vt:variant>
    </vt:vector>
  </HeadingPairs>
  <TitlesOfParts>
    <vt:vector size="4" baseType="lpstr">
      <vt:lpstr>Office Theme</vt:lpstr>
      <vt:lpstr>PowerPoint Presentation</vt:lpstr>
      <vt:lpstr>PowerPoint Presentation</vt:lpstr>
      <vt:lpstr>PowerPoint Presentation</vt:lpstr>
    </vt:vector>
  </TitlesOfParts>
  <Company>GSD - Harvard University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pbcote</dc:creator>
  <cp:lastModifiedBy>pbcote</cp:lastModifiedBy>
  <cp:revision>12</cp:revision>
  <dcterms:created xsi:type="dcterms:W3CDTF">2014-04-16T19:34:18Z</dcterms:created>
  <dcterms:modified xsi:type="dcterms:W3CDTF">2015-05-11T18:21:31Z</dcterms:modified>
</cp:coreProperties>
</file>

<file path=docProps/thumbnail.jpeg>
</file>